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D54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0" d="100"/>
          <a:sy n="80" d="100"/>
        </p:scale>
        <p:origin x="-1037" y="3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512E-197B-4F31-A647-E46B16C9E38D}" type="datetimeFigureOut">
              <a:rPr lang="fr-FR" smtClean="0"/>
              <a:pPr/>
              <a:t>22/07/2019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7C1-A8A6-4B31-895F-27F22942BC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512E-197B-4F31-A647-E46B16C9E38D}" type="datetimeFigureOut">
              <a:rPr lang="fr-FR" smtClean="0"/>
              <a:pPr/>
              <a:t>22/07/2019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7C1-A8A6-4B31-895F-27F22942BC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512E-197B-4F31-A647-E46B16C9E38D}" type="datetimeFigureOut">
              <a:rPr lang="fr-FR" smtClean="0"/>
              <a:pPr/>
              <a:t>22/07/2019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7C1-A8A6-4B31-895F-27F22942BC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512E-197B-4F31-A647-E46B16C9E38D}" type="datetimeFigureOut">
              <a:rPr lang="fr-FR" smtClean="0"/>
              <a:pPr/>
              <a:t>22/07/2019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7C1-A8A6-4B31-895F-27F22942BC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512E-197B-4F31-A647-E46B16C9E38D}" type="datetimeFigureOut">
              <a:rPr lang="fr-FR" smtClean="0"/>
              <a:pPr/>
              <a:t>22/07/2019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7C1-A8A6-4B31-895F-27F22942BC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512E-197B-4F31-A647-E46B16C9E38D}" type="datetimeFigureOut">
              <a:rPr lang="fr-FR" smtClean="0"/>
              <a:pPr/>
              <a:t>22/07/2019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7C1-A8A6-4B31-895F-27F22942BC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512E-197B-4F31-A647-E46B16C9E38D}" type="datetimeFigureOut">
              <a:rPr lang="fr-FR" smtClean="0"/>
              <a:pPr/>
              <a:t>22/07/2019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7C1-A8A6-4B31-895F-27F22942BC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512E-197B-4F31-A647-E46B16C9E38D}" type="datetimeFigureOut">
              <a:rPr lang="fr-FR" smtClean="0"/>
              <a:pPr/>
              <a:t>22/07/2019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7C1-A8A6-4B31-895F-27F22942BC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512E-197B-4F31-A647-E46B16C9E38D}" type="datetimeFigureOut">
              <a:rPr lang="fr-FR" smtClean="0"/>
              <a:pPr/>
              <a:t>22/07/2019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7C1-A8A6-4B31-895F-27F22942BC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512E-197B-4F31-A647-E46B16C9E38D}" type="datetimeFigureOut">
              <a:rPr lang="fr-FR" smtClean="0"/>
              <a:pPr/>
              <a:t>22/07/2019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7C1-A8A6-4B31-895F-27F22942BC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E512E-197B-4F31-A647-E46B16C9E38D}" type="datetimeFigureOut">
              <a:rPr lang="fr-FR" smtClean="0"/>
              <a:pPr/>
              <a:t>22/07/2019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7C1-A8A6-4B31-895F-27F22942BC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512E-197B-4F31-A647-E46B16C9E38D}" type="datetimeFigureOut">
              <a:rPr lang="fr-FR" smtClean="0"/>
              <a:pPr/>
              <a:t>22/07/2019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47C1-A8A6-4B31-895F-27F22942BC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herifiouafa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-42865" y="0"/>
            <a:ext cx="9186865" cy="13712225"/>
            <a:chOff x="-42865" y="0"/>
            <a:chExt cx="9186865" cy="13712225"/>
          </a:xfrm>
        </p:grpSpPr>
        <p:grpSp>
          <p:nvGrpSpPr>
            <p:cNvPr id="2" name="Groupe 1"/>
            <p:cNvGrpSpPr/>
            <p:nvPr/>
          </p:nvGrpSpPr>
          <p:grpSpPr>
            <a:xfrm>
              <a:off x="0" y="908720"/>
              <a:ext cx="9144000" cy="12803505"/>
              <a:chOff x="0" y="908720"/>
              <a:chExt cx="9144000" cy="12803505"/>
            </a:xfrm>
          </p:grpSpPr>
          <p:sp>
            <p:nvSpPr>
              <p:cNvPr id="5" name="ZoneTexte 4"/>
              <p:cNvSpPr txBox="1"/>
              <p:nvPr/>
            </p:nvSpPr>
            <p:spPr>
              <a:xfrm>
                <a:off x="0" y="908720"/>
                <a:ext cx="9144000" cy="12803505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fr-FR" sz="2000" b="1" u="sng" dirty="0" smtClean="0">
                    <a:solidFill>
                      <a:srgbClr val="035D54"/>
                    </a:solidFill>
                  </a:rPr>
                  <a:t>Présentation:</a:t>
                </a:r>
                <a:endParaRPr lang="fr-FR" sz="2000" dirty="0" smtClean="0">
                  <a:solidFill>
                    <a:srgbClr val="035D54"/>
                  </a:solidFill>
                </a:endParaRPr>
              </a:p>
              <a:p>
                <a:pPr algn="just">
                  <a:spcAft>
                    <a:spcPts val="600"/>
                  </a:spcAft>
                </a:pPr>
                <a:r>
                  <a:rPr lang="fr-FR" sz="1600" dirty="0" smtClean="0"/>
                  <a:t>Le Master </a:t>
                </a:r>
                <a:r>
                  <a:rPr lang="fr-FR" sz="1600" i="1" dirty="0" smtClean="0"/>
                  <a:t>"</a:t>
                </a:r>
                <a:r>
                  <a:rPr lang="fr-FR" sz="1600" b="1" i="1" dirty="0" smtClean="0"/>
                  <a:t>Biotechnologie Végétale appliquée à l’Amélioration des Plantes" </a:t>
                </a:r>
                <a:r>
                  <a:rPr lang="fr-FR" sz="1600" b="1" dirty="0" smtClean="0"/>
                  <a:t>(M@</a:t>
                </a:r>
                <a:r>
                  <a:rPr lang="fr-FR" sz="1600" b="1" dirty="0" err="1" smtClean="0"/>
                  <a:t>BioVa</a:t>
                </a:r>
                <a:r>
                  <a:rPr lang="fr-FR" sz="1600" b="1" dirty="0" smtClean="0"/>
                  <a:t>)</a:t>
                </a:r>
                <a:r>
                  <a:rPr lang="fr-FR" sz="1600" dirty="0" smtClean="0"/>
                  <a:t> est une </a:t>
                </a:r>
                <a:r>
                  <a:rPr lang="fr-FR" sz="1600" b="1" dirty="0" smtClean="0"/>
                  <a:t>formation internationale</a:t>
                </a:r>
                <a:r>
                  <a:rPr lang="fr-FR" sz="1600" dirty="0" smtClean="0"/>
                  <a:t> qui s’ouvrira, pour la première fois à la Faculté des Sciences et Techniques de Marrakech, au cours de l’année universitaire 2019/2020.</a:t>
                </a:r>
              </a:p>
              <a:p>
                <a:pPr algn="just"/>
                <a:endParaRPr lang="fr-FR" sz="1200" dirty="0" smtClean="0"/>
              </a:p>
              <a:p>
                <a:pPr algn="just">
                  <a:spcAft>
                    <a:spcPts val="600"/>
                  </a:spcAft>
                </a:pPr>
                <a:r>
                  <a:rPr lang="fr-FR" sz="1600" b="1" i="1" dirty="0" smtClean="0"/>
                  <a:t>Ce Master international</a:t>
                </a:r>
                <a:r>
                  <a:rPr lang="fr-FR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sz="1600" dirty="0" smtClean="0"/>
                  <a:t>s’insert dans le cadre d’un consortium, composé de </a:t>
                </a:r>
                <a:r>
                  <a:rPr lang="fr-FR" sz="1600" b="1" dirty="0" smtClean="0"/>
                  <a:t>13 universités et instituts de recherche Européens </a:t>
                </a:r>
                <a:r>
                  <a:rPr lang="fr-FR" sz="1600" dirty="0" smtClean="0"/>
                  <a:t>(France, Espagne, Italie, etc.) et </a:t>
                </a:r>
                <a:r>
                  <a:rPr lang="fr-FR" sz="1600" b="1" dirty="0" smtClean="0"/>
                  <a:t>Marocains</a:t>
                </a:r>
                <a:r>
                  <a:rPr lang="fr-FR" sz="1600" dirty="0" smtClean="0"/>
                  <a:t> (FST de Marrakech, Faculté des Sciences de Rabat, FST de Tanger). D’autres universités rejoindront le consortium dans un futur proche.</a:t>
                </a:r>
              </a:p>
              <a:p>
                <a:pPr algn="just">
                  <a:spcAft>
                    <a:spcPts val="600"/>
                  </a:spcAft>
                </a:pPr>
                <a:r>
                  <a:rPr lang="fr-FR" sz="1600" dirty="0" smtClean="0"/>
                  <a:t>Ce Master offre une formation basée sur une approche pédagogique innovante renforcée par </a:t>
                </a:r>
                <a:r>
                  <a:rPr lang="fr-FR" sz="1600" i="1" dirty="0" smtClean="0"/>
                  <a:t>l’</a:t>
                </a:r>
                <a:r>
                  <a:rPr lang="fr-FR" sz="1600" b="1" i="1" dirty="0" smtClean="0"/>
                  <a:t>enseignement en e-learning</a:t>
                </a:r>
                <a:r>
                  <a:rPr lang="fr-FR" sz="1600" i="1" dirty="0" smtClean="0"/>
                  <a:t> </a:t>
                </a:r>
                <a:r>
                  <a:rPr lang="fr-FR" sz="1600" dirty="0" smtClean="0"/>
                  <a:t>où la quasi totalité des modules sont disponibles sur une plateforme </a:t>
                </a:r>
                <a:r>
                  <a:rPr lang="fr-FR" sz="1600" b="1" i="1" dirty="0" smtClean="0"/>
                  <a:t>d’apprentissage </a:t>
                </a:r>
                <a:r>
                  <a:rPr lang="fr-FR" sz="1600" b="1" i="1" dirty="0" err="1" smtClean="0"/>
                  <a:t>Moodle</a:t>
                </a:r>
                <a:r>
                  <a:rPr lang="fr-FR" sz="1600" dirty="0" smtClean="0"/>
                  <a:t>. </a:t>
                </a:r>
              </a:p>
              <a:p>
                <a:pPr algn="just"/>
                <a:endParaRPr lang="fr-FR" sz="1200" dirty="0" smtClean="0"/>
              </a:p>
              <a:p>
                <a:pPr algn="just">
                  <a:spcAft>
                    <a:spcPts val="600"/>
                  </a:spcAft>
                </a:pPr>
                <a:r>
                  <a:rPr lang="fr-FR" sz="1600" dirty="0" smtClean="0"/>
                  <a:t>Une </a:t>
                </a:r>
                <a:r>
                  <a:rPr lang="fr-FR" sz="1600" b="1" i="1" dirty="0" smtClean="0"/>
                  <a:t>salle pédagogique active</a:t>
                </a:r>
                <a:r>
                  <a:rPr lang="fr-FR" sz="1600" dirty="0" smtClean="0"/>
                  <a:t>, avec tous les équipements nécessaires, sera mise à disposition pour dispenser des cours à distance au profit des étudiants du Master par tous les enseignants du consortium international (</a:t>
                </a:r>
                <a:r>
                  <a:rPr lang="fr-FR" sz="1600" b="1" i="1" dirty="0" smtClean="0"/>
                  <a:t>Maroc, France, Espagne, Italie, etc.</a:t>
                </a:r>
                <a:r>
                  <a:rPr lang="fr-FR" sz="1600" dirty="0" smtClean="0"/>
                  <a:t>).</a:t>
                </a:r>
              </a:p>
              <a:p>
                <a:pPr algn="just">
                  <a:spcAft>
                    <a:spcPts val="600"/>
                  </a:spcAft>
                </a:pPr>
                <a:endParaRPr lang="fr-FR" sz="1200" dirty="0" smtClean="0"/>
              </a:p>
              <a:p>
                <a:pPr algn="just">
                  <a:spcAft>
                    <a:spcPts val="600"/>
                  </a:spcAft>
                </a:pPr>
                <a:r>
                  <a:rPr lang="fr-FR" sz="2000" b="1" u="sng" dirty="0" smtClean="0">
                    <a:solidFill>
                      <a:srgbClr val="035D54"/>
                    </a:solidFill>
                  </a:rPr>
                  <a:t>Objectif du master M@</a:t>
                </a:r>
                <a:r>
                  <a:rPr lang="fr-FR" sz="2000" b="1" u="sng" dirty="0" err="1" smtClean="0">
                    <a:solidFill>
                      <a:srgbClr val="035D54"/>
                    </a:solidFill>
                  </a:rPr>
                  <a:t>BioVa</a:t>
                </a:r>
                <a:r>
                  <a:rPr lang="fr-FR" sz="2000" b="1" dirty="0" smtClean="0">
                    <a:solidFill>
                      <a:srgbClr val="035D54"/>
                    </a:solidFill>
                  </a:rPr>
                  <a:t>: </a:t>
                </a:r>
                <a:r>
                  <a:rPr lang="fr-FR" sz="1600" dirty="0" smtClean="0"/>
                  <a:t>former des cadres en </a:t>
                </a:r>
                <a:r>
                  <a:rPr lang="fr-FR" sz="1600" b="1" dirty="0" smtClean="0"/>
                  <a:t>ingénierie végétale </a:t>
                </a:r>
                <a:r>
                  <a:rPr lang="fr-FR" sz="1600" dirty="0" smtClean="0"/>
                  <a:t>dont le besoin est de plus en plus grandissant, aussi bien en recherche scientifique qu’au niveau socio-économique. </a:t>
                </a:r>
              </a:p>
              <a:p>
                <a:pPr algn="just">
                  <a:spcAft>
                    <a:spcPts val="600"/>
                  </a:spcAft>
                </a:pPr>
                <a:endParaRPr lang="fr-FR" sz="1200" dirty="0" smtClean="0"/>
              </a:p>
              <a:p>
                <a:pPr algn="just">
                  <a:spcAft>
                    <a:spcPts val="600"/>
                  </a:spcAft>
                </a:pPr>
                <a:r>
                  <a:rPr lang="fr-FR" sz="2000" b="1" u="sng" dirty="0" smtClean="0">
                    <a:solidFill>
                      <a:srgbClr val="035D54"/>
                    </a:solidFill>
                  </a:rPr>
                  <a:t>Conditions d’accès</a:t>
                </a:r>
                <a:r>
                  <a:rPr lang="fr-FR" sz="2000" b="1" dirty="0" smtClean="0">
                    <a:solidFill>
                      <a:srgbClr val="035D54"/>
                    </a:solidFill>
                  </a:rPr>
                  <a:t>: </a:t>
                </a:r>
                <a:r>
                  <a:rPr lang="fr-FR" sz="1600" dirty="0" smtClean="0"/>
                  <a:t>Le Master </a:t>
                </a:r>
                <a:r>
                  <a:rPr lang="fr-FR" sz="1600" b="1" dirty="0" err="1" smtClean="0"/>
                  <a:t>M@BioVa</a:t>
                </a:r>
                <a:r>
                  <a:rPr lang="fr-FR" sz="1600" b="1" dirty="0" smtClean="0"/>
                  <a:t> </a:t>
                </a:r>
                <a:r>
                  <a:rPr lang="fr-FR" sz="1600" dirty="0" smtClean="0"/>
                  <a:t>est ouvert en formation initiale aux étudiants marocains et étrangers titulaires d’une licence d’Etudes fondamentales en Sciences de la vie (Biologie) ou d’un diplôme équivalent.  </a:t>
                </a:r>
              </a:p>
              <a:p>
                <a:pPr algn="just">
                  <a:spcAft>
                    <a:spcPts val="600"/>
                  </a:spcAft>
                </a:pPr>
                <a:r>
                  <a:rPr lang="fr-FR" sz="1600" b="1" dirty="0" err="1"/>
                  <a:t>Pré-requis</a:t>
                </a:r>
                <a:r>
                  <a:rPr lang="fr-FR" sz="1600" b="1" dirty="0"/>
                  <a:t> pédagogiques</a:t>
                </a:r>
                <a:r>
                  <a:rPr lang="fr-FR" sz="1600" dirty="0"/>
                  <a:t> : Biologie Cellulaire, Biochimie, Biologie Végétale, Physiologie Végétale, Génétique Fondamentale et Biologie Moléculaire</a:t>
                </a:r>
                <a:r>
                  <a:rPr lang="fr-FR" sz="1600" dirty="0" smtClean="0"/>
                  <a:t>.</a:t>
                </a:r>
              </a:p>
              <a:p>
                <a:r>
                  <a:rPr lang="fr-FR" sz="2000" b="1" u="sng" dirty="0">
                    <a:solidFill>
                      <a:srgbClr val="035D54"/>
                    </a:solidFill>
                  </a:rPr>
                  <a:t>Procédures de sélection</a:t>
                </a:r>
                <a:r>
                  <a:rPr lang="fr-FR" sz="2000" b="1" dirty="0">
                    <a:solidFill>
                      <a:srgbClr val="035D54"/>
                    </a:solidFill>
                  </a:rPr>
                  <a:t> : </a:t>
                </a:r>
                <a:r>
                  <a:rPr lang="fr-FR" sz="1600" i="1" dirty="0" smtClean="0"/>
                  <a:t>La </a:t>
                </a:r>
                <a:r>
                  <a:rPr lang="fr-FR" sz="1600" i="1" dirty="0"/>
                  <a:t>norme RG3 prévoit que l’accès aux formations du MST doit se faire sur étude de dossier et par voie de concours)</a:t>
                </a:r>
                <a:endParaRPr lang="fr-FR" sz="1600" dirty="0"/>
              </a:p>
              <a:p>
                <a:r>
                  <a:rPr lang="fr-FR" sz="1600" dirty="0"/>
                  <a:t>Les matières principales retenues pour la sélection des dossiers </a:t>
                </a:r>
                <a:r>
                  <a:rPr lang="fr-FR" sz="1600" dirty="0" smtClean="0"/>
                  <a:t>(voir liste des pièces à fournir) sont </a:t>
                </a:r>
                <a:r>
                  <a:rPr lang="fr-FR" sz="1600" dirty="0"/>
                  <a:t>la </a:t>
                </a:r>
                <a:r>
                  <a:rPr lang="fr-FR" sz="1600" dirty="0" smtClean="0"/>
                  <a:t>Biologie végétale et la </a:t>
                </a:r>
                <a:r>
                  <a:rPr lang="fr-FR" sz="1600" dirty="0"/>
                  <a:t>physiologie </a:t>
                </a:r>
                <a:r>
                  <a:rPr lang="fr-FR" sz="1600" dirty="0" smtClean="0"/>
                  <a:t>végétale.</a:t>
                </a:r>
                <a:endParaRPr lang="fr-FR" sz="1600" dirty="0"/>
              </a:p>
              <a:p>
                <a:pPr algn="just">
                  <a:spcAft>
                    <a:spcPts val="600"/>
                  </a:spcAft>
                </a:pPr>
                <a:endParaRPr lang="fr-FR" sz="1600" dirty="0" smtClean="0"/>
              </a:p>
              <a:p>
                <a:pPr algn="just"/>
                <a:r>
                  <a:rPr lang="fr-FR" sz="1600" dirty="0" smtClean="0"/>
                  <a:t>Pour toute information, veuillez contacter :</a:t>
                </a:r>
              </a:p>
              <a:p>
                <a:pPr algn="just"/>
                <a:endParaRPr lang="fr-FR" sz="1200" dirty="0" smtClean="0"/>
              </a:p>
              <a:p>
                <a:pPr lvl="0" algn="just"/>
                <a:r>
                  <a:rPr lang="fr-FR" sz="1600" b="1" dirty="0" smtClean="0"/>
                  <a:t>- </a:t>
                </a:r>
                <a:r>
                  <a:rPr lang="fr-FR" sz="1600" b="1" u="sng" dirty="0" smtClean="0"/>
                  <a:t>La responsable du </a:t>
                </a:r>
                <a:r>
                  <a:rPr lang="fr-FR" sz="1600" b="1" u="sng" dirty="0"/>
                  <a:t>Master </a:t>
                </a:r>
                <a:r>
                  <a:rPr lang="fr-FR" sz="1600" b="1" u="sng" dirty="0" err="1" smtClean="0"/>
                  <a:t>M@BioVa</a:t>
                </a:r>
                <a:r>
                  <a:rPr lang="fr-FR" sz="1600" dirty="0" smtClean="0"/>
                  <a:t>:  Pr. CHERIFI </a:t>
                </a:r>
                <a:r>
                  <a:rPr lang="fr-FR" sz="1600" dirty="0" err="1" smtClean="0"/>
                  <a:t>Ouafa</a:t>
                </a:r>
                <a:r>
                  <a:rPr lang="fr-FR" sz="1600" dirty="0" smtClean="0"/>
                  <a:t>. </a:t>
                </a:r>
              </a:p>
              <a:p>
                <a:pPr algn="just"/>
                <a:r>
                  <a:rPr lang="fr-FR" sz="1600" dirty="0" smtClean="0"/>
                  <a:t>Email : </a:t>
                </a:r>
                <a:r>
                  <a:rPr lang="fr-FR" sz="1600" dirty="0" smtClean="0">
                    <a:hlinkClick r:id="rId2"/>
                  </a:rPr>
                  <a:t>cherifiouafa@gmail.com</a:t>
                </a:r>
                <a:endParaRPr lang="fr-FR" sz="1600" dirty="0" smtClean="0"/>
              </a:p>
              <a:p>
                <a:pPr algn="just"/>
                <a:endParaRPr lang="fr-FR" sz="1600" dirty="0" smtClean="0"/>
              </a:p>
              <a:p>
                <a:pPr algn="just"/>
                <a:r>
                  <a:rPr lang="fr-FR" sz="2000" b="1" u="sng" dirty="0" smtClean="0">
                    <a:solidFill>
                      <a:srgbClr val="035D54"/>
                    </a:solidFill>
                  </a:rPr>
                  <a:t>Dates importantes à retenir:</a:t>
                </a:r>
              </a:p>
              <a:p>
                <a:pPr algn="just"/>
                <a:endParaRPr lang="fr-FR" sz="1100" dirty="0" smtClean="0"/>
              </a:p>
              <a:p>
                <a:pPr algn="just">
                  <a:lnSpc>
                    <a:spcPct val="150000"/>
                  </a:lnSpc>
                  <a:buFontTx/>
                  <a:buChar char="-"/>
                </a:pPr>
                <a:r>
                  <a:rPr lang="fr-FR" sz="1600" dirty="0" smtClean="0"/>
                  <a:t> Dernier délais de préinscription  </a:t>
                </a:r>
                <a:r>
                  <a:rPr lang="fr-FR" sz="1600" b="1" dirty="0" smtClean="0"/>
                  <a:t>en ligne sur le site web de la FST : </a:t>
                </a:r>
                <a:r>
                  <a:rPr lang="fr-FR" sz="1600" b="1" dirty="0" smtClean="0">
                    <a:solidFill>
                      <a:srgbClr val="FF0000"/>
                    </a:solidFill>
                  </a:rPr>
                  <a:t>16/07/2019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fr-FR" sz="1600" b="1" dirty="0" smtClean="0">
                    <a:solidFill>
                      <a:srgbClr val="FF0000"/>
                    </a:solidFill>
                  </a:rPr>
                  <a:t>Vos devez vous munir du Dossier de candidature complet le jour du concours écrit </a:t>
                </a:r>
                <a:endParaRPr lang="fr-FR" sz="1600" b="1" dirty="0" smtClean="0"/>
              </a:p>
              <a:p>
                <a:pPr algn="just">
                  <a:lnSpc>
                    <a:spcPct val="150000"/>
                  </a:lnSpc>
                </a:pPr>
                <a:r>
                  <a:rPr lang="fr-FR" sz="1600" dirty="0" smtClean="0"/>
                  <a:t>- Affichage de la liste des candidats retenus pour l’examen écrit : le </a:t>
                </a:r>
                <a:r>
                  <a:rPr lang="fr-FR" sz="1600" b="1" dirty="0" smtClean="0">
                    <a:solidFill>
                      <a:srgbClr val="FF0000"/>
                    </a:solidFill>
                  </a:rPr>
                  <a:t>18/07/2019</a:t>
                </a:r>
                <a:endParaRPr lang="fr-FR" sz="1600" dirty="0" smtClean="0"/>
              </a:p>
              <a:p>
                <a:pPr algn="just">
                  <a:lnSpc>
                    <a:spcPct val="150000"/>
                  </a:lnSpc>
                  <a:buFontTx/>
                  <a:buChar char="-"/>
                </a:pPr>
                <a:r>
                  <a:rPr lang="fr-FR" sz="1600" dirty="0" smtClean="0"/>
                  <a:t> Concours écrit: le </a:t>
                </a:r>
                <a:r>
                  <a:rPr lang="fr-FR" sz="1600" b="1" dirty="0" smtClean="0">
                    <a:solidFill>
                      <a:srgbClr val="FF0000"/>
                    </a:solidFill>
                  </a:rPr>
                  <a:t>20/07/2019 à 10h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fr-FR" sz="1600" dirty="0" smtClean="0"/>
                  <a:t>Entretien : le </a:t>
                </a:r>
                <a:r>
                  <a:rPr lang="fr-FR" sz="1600" b="1" dirty="0" smtClean="0">
                    <a:solidFill>
                      <a:srgbClr val="FF0000"/>
                    </a:solidFill>
                  </a:rPr>
                  <a:t>23/07/2019 à 9h</a:t>
                </a:r>
              </a:p>
              <a:p>
                <a:pPr algn="just">
                  <a:lnSpc>
                    <a:spcPct val="150000"/>
                  </a:lnSpc>
                  <a:buFontTx/>
                  <a:buChar char="-"/>
                </a:pPr>
                <a:r>
                  <a:rPr lang="fr-FR" sz="1600" b="1" dirty="0">
                    <a:solidFill>
                      <a:srgbClr val="FF0000"/>
                    </a:solidFill>
                  </a:rPr>
                  <a:t> </a:t>
                </a:r>
                <a:r>
                  <a:rPr lang="fr-FR" sz="1600" dirty="0" smtClean="0"/>
                  <a:t>Affichage des résultats sur le site de la FSTG: à partir du </a:t>
                </a:r>
                <a:r>
                  <a:rPr lang="fr-FR" sz="1600" b="1" dirty="0" smtClean="0">
                    <a:solidFill>
                      <a:srgbClr val="FF0000"/>
                    </a:solidFill>
                  </a:rPr>
                  <a:t>24/07/2019</a:t>
                </a:r>
              </a:p>
              <a:p>
                <a:pPr algn="just">
                  <a:lnSpc>
                    <a:spcPct val="150000"/>
                  </a:lnSpc>
                  <a:buFontTx/>
                  <a:buChar char="-"/>
                </a:pPr>
                <a:endParaRPr lang="fr-FR" sz="1600" b="1" dirty="0" smtClean="0">
                  <a:solidFill>
                    <a:srgbClr val="FF0000"/>
                  </a:solidFill>
                </a:endParaRPr>
              </a:p>
              <a:p>
                <a:pPr algn="just"/>
                <a:endParaRPr lang="fr-FR" sz="1600" dirty="0" smtClean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7" name="Image 6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7664" y="13235975"/>
                <a:ext cx="5762625" cy="4762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34941" y="0"/>
              <a:ext cx="6845573" cy="908720"/>
            </a:xfrm>
            <a:prstGeom prst="rect">
              <a:avLst/>
            </a:prstGeom>
          </p:spPr>
        </p:pic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42865" y="135273"/>
              <a:ext cx="1343025" cy="638175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68194" y="13146"/>
              <a:ext cx="1447800" cy="76030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220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Mon Pc</dc:creator>
  <cp:lastModifiedBy>Utilisateur Windows</cp:lastModifiedBy>
  <cp:revision>33</cp:revision>
  <dcterms:created xsi:type="dcterms:W3CDTF">2019-06-10T22:00:35Z</dcterms:created>
  <dcterms:modified xsi:type="dcterms:W3CDTF">2019-07-22T08:45:40Z</dcterms:modified>
</cp:coreProperties>
</file>